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83" r:id="rId3"/>
    <p:sldId id="275" r:id="rId4"/>
    <p:sldId id="291" r:id="rId5"/>
    <p:sldId id="284" r:id="rId6"/>
    <p:sldId id="288" r:id="rId7"/>
    <p:sldId id="281" r:id="rId8"/>
    <p:sldId id="286" r:id="rId9"/>
    <p:sldId id="289" r:id="rId10"/>
    <p:sldId id="290" r:id="rId11"/>
    <p:sldId id="292" r:id="rId12"/>
  </p:sldIdLst>
  <p:sldSz cx="9144000" cy="5143500" type="screen16x9"/>
  <p:notesSz cx="6718300" cy="98679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atoly Gaverdovsky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EE73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90" autoAdjust="0"/>
  </p:normalViewPr>
  <p:slideViewPr>
    <p:cSldViewPr snapToGrid="0">
      <p:cViewPr varScale="1">
        <p:scale>
          <a:sx n="85" d="100"/>
          <a:sy n="85" d="100"/>
        </p:scale>
        <p:origin x="-408" y="-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69850" y="739775"/>
            <a:ext cx="6578600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1830" y="4687253"/>
            <a:ext cx="5374640" cy="4440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34385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69850" y="739775"/>
            <a:ext cx="6578600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71830" y="4687253"/>
            <a:ext cx="5374640" cy="44405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8428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0100"/>
            <a:ext cx="7102476" cy="39957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66077" y="5062396"/>
            <a:ext cx="5328607" cy="4795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829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0100"/>
            <a:ext cx="7102476" cy="39957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66077" y="5062396"/>
            <a:ext cx="5328607" cy="4795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3074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0100"/>
            <a:ext cx="7102476" cy="39957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66077" y="5062396"/>
            <a:ext cx="5328607" cy="4795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829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0100"/>
            <a:ext cx="7102476" cy="39957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66077" y="5062396"/>
            <a:ext cx="5328607" cy="4795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829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0100"/>
            <a:ext cx="7102476" cy="39957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66077" y="5062396"/>
            <a:ext cx="5328607" cy="4795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236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0100"/>
            <a:ext cx="7102476" cy="39957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66077" y="5062396"/>
            <a:ext cx="5328607" cy="4795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8829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0100"/>
            <a:ext cx="7102476" cy="39957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66077" y="5062396"/>
            <a:ext cx="5328607" cy="4795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829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0100"/>
            <a:ext cx="7102476" cy="39957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66077" y="5062396"/>
            <a:ext cx="5328607" cy="4795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829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0100"/>
            <a:ext cx="7102476" cy="39957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66077" y="5062396"/>
            <a:ext cx="5328607" cy="4795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8296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800100"/>
            <a:ext cx="7102476" cy="39957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66077" y="5062396"/>
            <a:ext cx="5328607" cy="4795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8829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/>
        </p:nvSpPr>
        <p:spPr>
          <a:xfrm>
            <a:off x="3497241" y="2211159"/>
            <a:ext cx="3997253" cy="1527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2800" dirty="0">
                <a:latin typeface="+mn-lt"/>
                <a:ea typeface="Yu Gothic UI Semilight" panose="020B0400000000000000" pitchFamily="34" charset="-128"/>
                <a:cs typeface="Trebuchet MS"/>
                <a:sym typeface="Trebuchet MS"/>
              </a:rPr>
              <a:t>Налог на профессиональный доход</a:t>
            </a:r>
            <a:endParaRPr sz="2800" dirty="0">
              <a:latin typeface="+mn-lt"/>
              <a:ea typeface="Yu Gothic UI Semilight" panose="020B0400000000000000" pitchFamily="34" charset="-128"/>
              <a:cs typeface="Trebuchet MS"/>
              <a:sym typeface="Trebuchet M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1137A40-231D-44A0-AA0D-08C5024717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1" r="18506"/>
          <a:stretch/>
        </p:blipFill>
        <p:spPr>
          <a:xfrm>
            <a:off x="0" y="0"/>
            <a:ext cx="3155093" cy="5143500"/>
          </a:xfrm>
          <a:prstGeom prst="rect">
            <a:avLst/>
          </a:prstGeom>
        </p:spPr>
      </p:pic>
      <p:pic>
        <p:nvPicPr>
          <p:cNvPr id="6" name="Shape 178"/>
          <p:cNvPicPr preferRelativeResize="0"/>
          <p:nvPr/>
        </p:nvPicPr>
        <p:blipFill rotWithShape="1">
          <a:blip r:embed="rId4">
            <a:alphaModFix/>
          </a:blip>
          <a:srcRect l="20749" t="77077" r="64031" b="3741"/>
          <a:stretch/>
        </p:blipFill>
        <p:spPr>
          <a:xfrm>
            <a:off x="3497240" y="234630"/>
            <a:ext cx="1433347" cy="1459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" y="1466554"/>
            <a:ext cx="4377823" cy="6866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b="1" dirty="0"/>
          </a:p>
        </p:txBody>
      </p:sp>
      <p:sp>
        <p:nvSpPr>
          <p:cNvPr id="146" name="Shape 146"/>
          <p:cNvSpPr txBox="1"/>
          <p:nvPr/>
        </p:nvSpPr>
        <p:spPr>
          <a:xfrm>
            <a:off x="267663" y="226946"/>
            <a:ext cx="2978457" cy="896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  <a:sym typeface="Trebuchet MS"/>
              </a:rPr>
              <a:t>Оплата налога «в один клик»</a:t>
            </a:r>
            <a:endParaRPr sz="2800" dirty="0">
              <a:solidFill>
                <a:srgbClr val="000000"/>
              </a:solidFill>
              <a:latin typeface="+mn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377821" y="-5046"/>
            <a:ext cx="1" cy="5146023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0000-05-323\Desktop\Мой налог\База знаний НПД 1.0\База знаний НПД 1.0\17.1_Оплата налог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822" y="-5046"/>
            <a:ext cx="237538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0000-05-323\Desktop\Мой налог\База знаний НПД 1.0\База знаний НПД 1.0\17.3_Оплата налог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07" y="-5046"/>
            <a:ext cx="237538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-5" y="3229420"/>
            <a:ext cx="4377823" cy="6866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27659" y="1506851"/>
            <a:ext cx="36728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ct val="122222"/>
            </a:pPr>
            <a:r>
              <a:rPr lang="ru-RU" sz="1800" b="1" dirty="0">
                <a:solidFill>
                  <a:schemeClr val="bg1"/>
                </a:solidFill>
              </a:rPr>
              <a:t>Пользователь может согласиться с расчетом ФНС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6240" y="3388068"/>
            <a:ext cx="36728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ct val="122222"/>
            </a:pPr>
            <a:r>
              <a:rPr lang="ru-RU" sz="1800" b="1" dirty="0">
                <a:solidFill>
                  <a:schemeClr val="bg1"/>
                </a:solidFill>
              </a:rPr>
              <a:t>Или указать свою сумму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519" y="4121373"/>
            <a:ext cx="916774" cy="8131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F2FE665-F712-4892-A45F-6584BC63E1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0765" y="2421071"/>
            <a:ext cx="686628" cy="68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734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/>
        </p:nvSpPr>
        <p:spPr>
          <a:xfrm>
            <a:off x="267662" y="250623"/>
            <a:ext cx="579785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  <a:sym typeface="Trebuchet MS"/>
              </a:rPr>
              <a:t>Почему это выгодно для людей?</a:t>
            </a:r>
            <a:endParaRPr sz="2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1E13061-4194-4674-9E06-8F79C8067A23}"/>
              </a:ext>
            </a:extLst>
          </p:cNvPr>
          <p:cNvSpPr/>
          <p:nvPr/>
        </p:nvSpPr>
        <p:spPr>
          <a:xfrm>
            <a:off x="489476" y="1999146"/>
            <a:ext cx="20036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Онлайн-регистрация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E738EB3F-0D6D-4776-B913-425D597E4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780" y="1457493"/>
            <a:ext cx="541655" cy="541655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1D0BAA55-52AA-49D6-90F0-C93EA8FE2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779" y="3218122"/>
            <a:ext cx="541655" cy="541655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856A4684-DF24-4CB6-B968-D296B05F5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7805" y="1372451"/>
            <a:ext cx="541655" cy="541655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01C1FAAF-AA90-4986-A1A7-C9273C8BE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5645" y="5674265"/>
            <a:ext cx="541655" cy="541655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758FADF5-B7EE-433E-ACBD-D0C8BEE430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2674" y="3098043"/>
            <a:ext cx="541655" cy="541655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9554DBA2-B552-40A7-955D-35B69D5275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2564" y="6325951"/>
            <a:ext cx="541655" cy="541655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44DD8EC1-6D79-4AB8-9EAD-10E81DB37F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8687" y="5498545"/>
            <a:ext cx="541655" cy="541655"/>
          </a:xfrm>
          <a:prstGeom prst="rect">
            <a:avLst/>
          </a:prstGeom>
        </p:spPr>
      </p:pic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xmlns="" id="{383C48F0-6E09-4F92-94CA-1F51E7880F3A}"/>
              </a:ext>
            </a:extLst>
          </p:cNvPr>
          <p:cNvSpPr/>
          <p:nvPr/>
        </p:nvSpPr>
        <p:spPr>
          <a:xfrm>
            <a:off x="489476" y="3759777"/>
            <a:ext cx="22102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Все расчеты и оплата налогов «в один клик» через мобильное приложение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17DFFA7A-455F-4E06-906B-9F98001373B1}"/>
              </a:ext>
            </a:extLst>
          </p:cNvPr>
          <p:cNvSpPr/>
          <p:nvPr/>
        </p:nvSpPr>
        <p:spPr>
          <a:xfrm>
            <a:off x="3562707" y="1965823"/>
            <a:ext cx="23308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Ставка 4-6%, а не 13%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4250AD49-7BFB-4B46-824B-0E9731022706}"/>
              </a:ext>
            </a:extLst>
          </p:cNvPr>
          <p:cNvSpPr/>
          <p:nvPr/>
        </p:nvSpPr>
        <p:spPr>
          <a:xfrm>
            <a:off x="6650718" y="1914106"/>
            <a:ext cx="2210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Интеграция с интернет-платформами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CBB47E79-DA69-4D5A-9AC4-F788700587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82675" y="1457493"/>
            <a:ext cx="541655" cy="541655"/>
          </a:xfrm>
          <a:prstGeom prst="rect">
            <a:avLst/>
          </a:prstGeom>
        </p:spPr>
      </p:pic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9C1E46B0-4834-4733-AFE7-8A56E12AFD47}"/>
              </a:ext>
            </a:extLst>
          </p:cNvPr>
          <p:cNvSpPr/>
          <p:nvPr/>
        </p:nvSpPr>
        <p:spPr>
          <a:xfrm>
            <a:off x="3562707" y="3679770"/>
            <a:ext cx="25494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Без регистрации как индивидуальный предприниматель, без отчетности, без кассы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4C5BE388-F41C-4345-A4A6-44A04D41C32A}"/>
              </a:ext>
            </a:extLst>
          </p:cNvPr>
          <p:cNvSpPr/>
          <p:nvPr/>
        </p:nvSpPr>
        <p:spPr>
          <a:xfrm>
            <a:off x="6650718" y="3671814"/>
            <a:ext cx="2210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Налоговый капитал на развитие</a:t>
            </a:r>
          </a:p>
        </p:txBody>
      </p:sp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31087E07-0AD1-4FBC-8474-7A7BCCEE29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77001" y="3098042"/>
            <a:ext cx="541655" cy="54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73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/>
        </p:nvSpPr>
        <p:spPr>
          <a:xfrm>
            <a:off x="267663" y="162392"/>
            <a:ext cx="3332787" cy="1185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  <a:ea typeface="Trebuchet MS"/>
                <a:cs typeface="Trebuchet MS"/>
                <a:sym typeface="Trebuchet MS"/>
              </a:rPr>
              <a:t>Основная идея проекта</a:t>
            </a:r>
            <a:endParaRPr sz="28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61" y="2052562"/>
            <a:ext cx="563477" cy="563477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947678" y="2015874"/>
            <a:ext cx="31004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100"/>
            </a:pPr>
            <a:r>
              <a:rPr lang="ru-RU" sz="1800" dirty="0"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Дать людям альтернативную возможность </a:t>
            </a:r>
            <a:r>
              <a:rPr lang="ru-RU" sz="1800" b="1" dirty="0"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выгодно</a:t>
            </a:r>
            <a:r>
              <a:rPr lang="ru-RU" sz="1800" dirty="0"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 для себя, максимально </a:t>
            </a:r>
            <a:r>
              <a:rPr lang="ru-RU" sz="1800" b="1" dirty="0"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просто</a:t>
            </a:r>
            <a:r>
              <a:rPr lang="ru-RU" sz="1800" dirty="0"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 и </a:t>
            </a:r>
            <a:r>
              <a:rPr lang="ru-RU" sz="1800" b="1" dirty="0"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удобно</a:t>
            </a:r>
            <a:r>
              <a:rPr lang="ru-RU" sz="1800" dirty="0"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, в привычной для них среде, вести легальную деятельность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6775" y="0"/>
            <a:ext cx="4467225" cy="515195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50075" y="1348045"/>
            <a:ext cx="294600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100"/>
            </a:pPr>
            <a:r>
              <a:rPr lang="ru-RU" dirty="0">
                <a:solidFill>
                  <a:schemeClr val="bg1"/>
                </a:solidFill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«Льготный» специальный режим (не новый налог)</a:t>
            </a:r>
          </a:p>
          <a:p>
            <a:pPr lvl="0">
              <a:buSzPts val="1100"/>
            </a:pPr>
            <a:endParaRPr lang="ru-RU" dirty="0">
              <a:solidFill>
                <a:schemeClr val="bg1"/>
              </a:solidFill>
              <a:latin typeface="+mn-lt"/>
              <a:ea typeface="Yu Gothic UI" panose="020B0500000000000000" pitchFamily="34" charset="-128"/>
              <a:cs typeface="Trebuchet MS"/>
              <a:sym typeface="Trebuchet MS"/>
            </a:endParaRPr>
          </a:p>
          <a:p>
            <a:pPr lvl="0">
              <a:buSzPts val="1100"/>
            </a:pPr>
            <a:endParaRPr lang="ru-RU" dirty="0">
              <a:solidFill>
                <a:schemeClr val="bg1"/>
              </a:solidFill>
              <a:latin typeface="+mn-lt"/>
              <a:ea typeface="Yu Gothic UI" panose="020B0500000000000000" pitchFamily="34" charset="-128"/>
              <a:cs typeface="Trebuchet MS"/>
              <a:sym typeface="Trebuchet MS"/>
            </a:endParaRPr>
          </a:p>
          <a:p>
            <a:pPr lvl="0">
              <a:buSzPts val="1100"/>
            </a:pPr>
            <a:endParaRPr lang="ru-RU" dirty="0">
              <a:solidFill>
                <a:schemeClr val="bg1"/>
              </a:solidFill>
              <a:latin typeface="+mn-lt"/>
              <a:ea typeface="Yu Gothic UI" panose="020B0500000000000000" pitchFamily="34" charset="-128"/>
              <a:cs typeface="Trebuchet MS"/>
              <a:sym typeface="Trebuchet MS"/>
            </a:endParaRPr>
          </a:p>
          <a:p>
            <a:pPr lvl="0">
              <a:buSzPts val="1100"/>
            </a:pPr>
            <a:r>
              <a:rPr lang="ru-RU" dirty="0">
                <a:solidFill>
                  <a:schemeClr val="bg1"/>
                </a:solidFill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Расчеты с клиентами и взаимодействие с ФНС через специальное мобильное приложение</a:t>
            </a:r>
          </a:p>
          <a:p>
            <a:pPr lvl="0">
              <a:buSzPts val="1100"/>
            </a:pPr>
            <a:endParaRPr lang="ru-RU" dirty="0">
              <a:solidFill>
                <a:schemeClr val="bg1"/>
              </a:solidFill>
              <a:latin typeface="+mn-lt"/>
              <a:ea typeface="Yu Gothic UI" panose="020B0500000000000000" pitchFamily="34" charset="-128"/>
              <a:cs typeface="Trebuchet MS"/>
              <a:sym typeface="Trebuchet MS"/>
            </a:endParaRPr>
          </a:p>
          <a:p>
            <a:pPr lvl="0">
              <a:buSzPts val="1100"/>
            </a:pPr>
            <a:endParaRPr lang="ru-RU" dirty="0">
              <a:solidFill>
                <a:schemeClr val="bg1"/>
              </a:solidFill>
              <a:latin typeface="+mn-lt"/>
              <a:ea typeface="Yu Gothic UI" panose="020B0500000000000000" pitchFamily="34" charset="-128"/>
              <a:cs typeface="Trebuchet MS"/>
              <a:sym typeface="Trebuchet MS"/>
            </a:endParaRPr>
          </a:p>
          <a:p>
            <a:pPr lvl="0">
              <a:buSzPts val="1100"/>
            </a:pPr>
            <a:endParaRPr lang="ru-RU" dirty="0">
              <a:solidFill>
                <a:schemeClr val="bg1"/>
              </a:solidFill>
              <a:latin typeface="+mn-lt"/>
              <a:ea typeface="Yu Gothic UI" panose="020B0500000000000000" pitchFamily="34" charset="-128"/>
              <a:cs typeface="Trebuchet MS"/>
              <a:sym typeface="Trebuchet MS"/>
            </a:endParaRPr>
          </a:p>
          <a:p>
            <a:pPr lvl="0">
              <a:buSzPts val="1100"/>
            </a:pPr>
            <a:r>
              <a:rPr lang="ru-RU" dirty="0">
                <a:solidFill>
                  <a:schemeClr val="bg1"/>
                </a:solidFill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Длительный эксперимент с неизменными ключевыми параметрами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37373" y="585941"/>
            <a:ext cx="2463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ЧТО ПРЕДЛАГАЕТСЯ?</a:t>
            </a:r>
            <a:endParaRPr lang="ru-RU" sz="1600" b="1" dirty="0">
              <a:solidFill>
                <a:srgbClr val="00B0F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2579B8C-A93E-41B9-9A42-96F01EEC43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530" y="2571750"/>
            <a:ext cx="753790" cy="7537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40FFAF0-6A37-4DBF-9825-A88D4D476A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4530" y="1253379"/>
            <a:ext cx="753791" cy="75379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92F2711-5CB3-4E6A-9326-2D9DE9DAE1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4530" y="3890120"/>
            <a:ext cx="753791" cy="75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2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/>
        </p:nvSpPr>
        <p:spPr>
          <a:xfrm>
            <a:off x="267662" y="229068"/>
            <a:ext cx="460017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  <a:ea typeface="Trebuchet MS"/>
                <a:cs typeface="Trebuchet MS"/>
                <a:sym typeface="Trebuchet MS"/>
              </a:rPr>
              <a:t>Нормативная база</a:t>
            </a:r>
            <a:endParaRPr sz="2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796780"/>
            <a:ext cx="267662" cy="3346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406698" y="1038225"/>
            <a:ext cx="267662" cy="411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67662" y="1212006"/>
            <a:ext cx="402811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100"/>
            </a:pPr>
            <a:r>
              <a:rPr lang="ru-RU" dirty="0"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ФЗ от 27.11.2018 № 422-ФЗ «О проведении эксперимента по установлению специального налогового режима «Налог на профессиональный доход в городе федерального значения Москве, в Московской и Калужской областях, а также в Республике Татарстан (Татарстан)»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4360" y="1212006"/>
            <a:ext cx="395528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100"/>
            </a:pPr>
            <a:r>
              <a:rPr lang="ru-RU" dirty="0"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ФЗ от 27.11.2018 № 425-ФЗ «О внесении изменений в части первую и вторую Налогового кодекса Российской Федерации и отдельные законодательные акты Российской Федерации»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7662" y="3388418"/>
            <a:ext cx="40947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100"/>
            </a:pPr>
            <a:r>
              <a:rPr lang="ru-RU" dirty="0">
                <a:solidFill>
                  <a:schemeClr val="tx1"/>
                </a:solidFill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Устанавливает основные параметры эксперимента и специального налогового режима «Налог на профессиональный доход»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674360" y="3399273"/>
            <a:ext cx="418388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100"/>
            </a:pPr>
            <a:r>
              <a:rPr lang="ru-RU" dirty="0">
                <a:solidFill>
                  <a:schemeClr val="tx1"/>
                </a:solidFill>
                <a:latin typeface="+mn-lt"/>
                <a:ea typeface="Yu Gothic UI" panose="020B0500000000000000" pitchFamily="34" charset="-128"/>
                <a:cs typeface="Trebuchet MS"/>
                <a:sym typeface="Trebuchet MS"/>
              </a:rPr>
              <a:t>Устанавливает правовое основание экспериментов, ответственность налогоплательщиков, освобождает их от применения ККТ, легализует их в системах ОПС и ОМС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67661" y="2924175"/>
            <a:ext cx="1665913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674360" y="2486025"/>
            <a:ext cx="1665913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241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/>
        </p:nvSpPr>
        <p:spPr>
          <a:xfrm>
            <a:off x="267662" y="241461"/>
            <a:ext cx="672368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  <a:ea typeface="Trebuchet MS"/>
                <a:cs typeface="Trebuchet MS"/>
                <a:sym typeface="Trebuchet MS"/>
              </a:rPr>
              <a:t>Основные положения эксперимента</a:t>
            </a:r>
            <a:endParaRPr sz="28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CD02830-2117-4481-B525-88D50561C5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17" t="24444" r="14411" b="13595"/>
          <a:stretch/>
        </p:blipFill>
        <p:spPr>
          <a:xfrm>
            <a:off x="1373855" y="814161"/>
            <a:ext cx="6308885" cy="3307978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75CB6EB6-61BF-431A-9E90-BC5EA83D461F}"/>
              </a:ext>
            </a:extLst>
          </p:cNvPr>
          <p:cNvSpPr/>
          <p:nvPr/>
        </p:nvSpPr>
        <p:spPr>
          <a:xfrm>
            <a:off x="3146612" y="1502709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D9B814A0-5298-4439-BFB5-4DEBE9A6BF74}"/>
              </a:ext>
            </a:extLst>
          </p:cNvPr>
          <p:cNvSpPr/>
          <p:nvPr/>
        </p:nvSpPr>
        <p:spPr>
          <a:xfrm>
            <a:off x="3146612" y="2928098"/>
            <a:ext cx="914400" cy="914400"/>
          </a:xfrm>
          <a:prstGeom prst="ellipse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2CD608C-2DA4-4C30-A2E4-63716A899F25}"/>
              </a:ext>
            </a:extLst>
          </p:cNvPr>
          <p:cNvSpPr/>
          <p:nvPr/>
        </p:nvSpPr>
        <p:spPr>
          <a:xfrm>
            <a:off x="4047564" y="3123688"/>
            <a:ext cx="38660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ct val="122222"/>
            </a:pPr>
            <a:r>
              <a:rPr lang="ru-RU" b="1" dirty="0">
                <a:solidFill>
                  <a:schemeClr val="dk1"/>
                </a:solidFill>
                <a:latin typeface="+mn-lt"/>
                <a:ea typeface="Trebuchet MS"/>
                <a:cs typeface="Trebuchet MS"/>
                <a:sym typeface="Trebuchet MS"/>
              </a:rPr>
              <a:t>пилотных региона (Москва, Московская и Калужская области, Татарстан)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4054E776-3EDB-46B6-A530-E25A79576D50}"/>
              </a:ext>
            </a:extLst>
          </p:cNvPr>
          <p:cNvSpPr/>
          <p:nvPr/>
        </p:nvSpPr>
        <p:spPr>
          <a:xfrm>
            <a:off x="4061012" y="1698299"/>
            <a:ext cx="3374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ct val="122222"/>
            </a:pPr>
            <a:r>
              <a:rPr lang="ru-RU" b="1" dirty="0">
                <a:solidFill>
                  <a:schemeClr val="dk1"/>
                </a:solidFill>
                <a:latin typeface="+mn-lt"/>
                <a:ea typeface="Trebuchet MS"/>
                <a:cs typeface="Trebuchet MS"/>
                <a:sym typeface="Trebuchet MS"/>
              </a:rPr>
              <a:t>лет длительность эксперимента в период 2019-2028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F69ED6EA-DC81-47A2-B198-1F019140CBDC}"/>
              </a:ext>
            </a:extLst>
          </p:cNvPr>
          <p:cNvSpPr/>
          <p:nvPr/>
        </p:nvSpPr>
        <p:spPr>
          <a:xfrm>
            <a:off x="114888" y="4072023"/>
            <a:ext cx="4166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ct val="122222"/>
            </a:pPr>
            <a:r>
              <a:rPr lang="ru-RU" dirty="0">
                <a:solidFill>
                  <a:schemeClr val="dk1"/>
                </a:solidFill>
                <a:latin typeface="+mn-lt"/>
                <a:ea typeface="Trebuchet MS"/>
                <a:cs typeface="Trebuchet MS"/>
                <a:sym typeface="Trebuchet MS"/>
              </a:rPr>
              <a:t>В течение эксперимента не могут быть:</a:t>
            </a:r>
          </a:p>
          <a:p>
            <a:pPr marL="285750" indent="-285750">
              <a:buClr>
                <a:schemeClr val="dk1"/>
              </a:buClr>
              <a:buSzPct val="122222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dk1"/>
                </a:solidFill>
                <a:latin typeface="+mn-lt"/>
                <a:ea typeface="Trebuchet MS"/>
                <a:cs typeface="Trebuchet MS"/>
                <a:sym typeface="Trebuchet MS"/>
              </a:rPr>
              <a:t>увеличены налоговые ставки</a:t>
            </a:r>
          </a:p>
          <a:p>
            <a:pPr marL="285750" indent="-285750">
              <a:buClr>
                <a:schemeClr val="dk1"/>
              </a:buClr>
              <a:buSzPct val="122222"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dk1"/>
                </a:solidFill>
                <a:latin typeface="+mn-lt"/>
                <a:ea typeface="Trebuchet MS"/>
                <a:cs typeface="Trebuchet MS"/>
                <a:sym typeface="Trebuchet MS"/>
              </a:rPr>
              <a:t>уменьшен предельный размер доходов, дающий право применять режим</a:t>
            </a:r>
            <a:endParaRPr lang="ru-RU" i="1" dirty="0">
              <a:solidFill>
                <a:schemeClr val="dk1"/>
              </a:solidFill>
              <a:latin typeface="+mn-lt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940959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2" y="1470308"/>
            <a:ext cx="6755394" cy="6866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Shape 146"/>
          <p:cNvSpPr txBox="1"/>
          <p:nvPr/>
        </p:nvSpPr>
        <p:spPr>
          <a:xfrm>
            <a:off x="267662" y="226946"/>
            <a:ext cx="5018713" cy="1011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  <a:sym typeface="Trebuchet MS"/>
              </a:rPr>
              <a:t>Налогоплательщик – участник эксперимента</a:t>
            </a:r>
            <a:endParaRPr sz="28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2050" name="Picture 2" descr="C:\Users\0000-0~1\AppData\Local\Temp\Rar$DIa6060.11261\2.0 Формулировк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692" y="0"/>
            <a:ext cx="237230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2744" y="1512394"/>
            <a:ext cx="412445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Физическое лицо, в том числе индивидуальный предприниматель:</a:t>
            </a:r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r>
              <a:rPr lang="ru-RU" sz="1200" dirty="0"/>
              <a:t>ведет деятельность на территории пилотного региона</a:t>
            </a:r>
          </a:p>
          <a:p>
            <a:endParaRPr lang="ru-RU" sz="1200" dirty="0"/>
          </a:p>
          <a:p>
            <a:endParaRPr lang="ru-RU" sz="1200" dirty="0"/>
          </a:p>
          <a:p>
            <a:r>
              <a:rPr lang="ru-RU" sz="1200" dirty="0"/>
              <a:t>перешел на специальный налоговый режим</a:t>
            </a:r>
          </a:p>
          <a:p>
            <a:endParaRPr lang="ru-RU" sz="1200" dirty="0"/>
          </a:p>
          <a:p>
            <a:endParaRPr lang="ru-RU" sz="1200" dirty="0"/>
          </a:p>
          <a:p>
            <a:r>
              <a:rPr lang="ru-RU" sz="1200" dirty="0"/>
              <a:t>получает профессиональный доход:</a:t>
            </a:r>
          </a:p>
          <a:p>
            <a:r>
              <a:rPr lang="ru-RU" sz="1200" dirty="0">
                <a:solidFill>
                  <a:srgbClr val="00B0F0"/>
                </a:solidFill>
              </a:rPr>
              <a:t>доход физических лиц от деятельности, при ведении которой они </a:t>
            </a:r>
            <a:r>
              <a:rPr lang="ru-RU" sz="1200" b="1" dirty="0">
                <a:solidFill>
                  <a:srgbClr val="00B0F0"/>
                </a:solidFill>
              </a:rPr>
              <a:t>не имеют работодателя и не привлекают наемных работников</a:t>
            </a:r>
            <a:r>
              <a:rPr lang="ru-RU" sz="1200" dirty="0">
                <a:solidFill>
                  <a:srgbClr val="00B0F0"/>
                </a:solidFill>
              </a:rPr>
              <a:t> по трудовым договорам, а также доход от использования имущества.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19" y="2404281"/>
            <a:ext cx="402497" cy="4024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54" y="2957749"/>
            <a:ext cx="402497" cy="4024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54" y="3511217"/>
            <a:ext cx="402497" cy="402497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6763543" y="0"/>
            <a:ext cx="1" cy="5146023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1795D9FF-2687-470A-A4E7-64B55DCC5D96}"/>
              </a:ext>
            </a:extLst>
          </p:cNvPr>
          <p:cNvSpPr/>
          <p:nvPr/>
        </p:nvSpPr>
        <p:spPr>
          <a:xfrm>
            <a:off x="5311095" y="2772962"/>
            <a:ext cx="914400" cy="914400"/>
          </a:xfrm>
          <a:prstGeom prst="ellips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2,4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5447F0C-4387-4A91-9DD6-ED8784FF793F}"/>
              </a:ext>
            </a:extLst>
          </p:cNvPr>
          <p:cNvSpPr/>
          <p:nvPr/>
        </p:nvSpPr>
        <p:spPr>
          <a:xfrm>
            <a:off x="4900727" y="3758690"/>
            <a:ext cx="18311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00B0F0"/>
                </a:solidFill>
              </a:rPr>
              <a:t>млн. руб. - предельный уровень профессионального дохода в год</a:t>
            </a:r>
          </a:p>
        </p:txBody>
      </p:sp>
    </p:spTree>
    <p:extLst>
      <p:ext uri="{BB962C8B-B14F-4D97-AF65-F5344CB8AC3E}">
        <p14:creationId xmlns:p14="http://schemas.microsoft.com/office/powerpoint/2010/main" val="1954383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5600701" y="923924"/>
            <a:ext cx="3543300" cy="422803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Shape 146"/>
          <p:cNvSpPr txBox="1"/>
          <p:nvPr/>
        </p:nvSpPr>
        <p:spPr>
          <a:xfrm>
            <a:off x="267662" y="239193"/>
            <a:ext cx="834293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  <a:sym typeface="Trebuchet MS"/>
              </a:rPr>
              <a:t>Основные параметры налогового режима</a:t>
            </a:r>
            <a:endParaRPr sz="2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43192" y="1460892"/>
            <a:ext cx="31388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Объект налогообложения – доходы от реализации товаров (работ, услуг, имущественных прав)</a:t>
            </a:r>
          </a:p>
          <a:p>
            <a:pPr lvl="0"/>
            <a:endParaRPr lang="ru-RU" b="1" dirty="0">
              <a:solidFill>
                <a:schemeClr val="bg1"/>
              </a:solidFill>
            </a:endParaRPr>
          </a:p>
          <a:p>
            <a:pPr lvl="0"/>
            <a:r>
              <a:rPr lang="ru-RU" b="1" dirty="0">
                <a:solidFill>
                  <a:schemeClr val="bg1"/>
                </a:solidFill>
              </a:rPr>
              <a:t>Без НДФЛ и НДС</a:t>
            </a:r>
          </a:p>
          <a:p>
            <a:pPr lvl="0"/>
            <a:endParaRPr lang="ru-RU" b="1" dirty="0">
              <a:solidFill>
                <a:schemeClr val="bg1"/>
              </a:solidFill>
            </a:endParaRPr>
          </a:p>
          <a:p>
            <a:pPr lvl="0"/>
            <a:r>
              <a:rPr lang="ru-RU" b="1" dirty="0">
                <a:solidFill>
                  <a:schemeClr val="bg1"/>
                </a:solidFill>
              </a:rPr>
              <a:t>Налоговый вычет до 10 тысяч рублей</a:t>
            </a:r>
          </a:p>
          <a:p>
            <a:pPr lvl="0"/>
            <a:endParaRPr lang="ru-RU" b="1" dirty="0">
              <a:solidFill>
                <a:schemeClr val="bg1"/>
              </a:solidFill>
            </a:endParaRPr>
          </a:p>
          <a:p>
            <a:pPr lvl="0"/>
            <a:r>
              <a:rPr lang="ru-RU" b="1" dirty="0">
                <a:solidFill>
                  <a:schemeClr val="bg1"/>
                </a:solidFill>
              </a:rPr>
              <a:t>Не требуется применение ККТ</a:t>
            </a:r>
          </a:p>
          <a:p>
            <a:pPr lvl="0"/>
            <a:endParaRPr lang="ru-RU" b="1" dirty="0">
              <a:solidFill>
                <a:schemeClr val="bg1"/>
              </a:solidFill>
            </a:endParaRPr>
          </a:p>
          <a:p>
            <a:pPr lvl="0"/>
            <a:r>
              <a:rPr lang="ru-RU" b="1" dirty="0">
                <a:solidFill>
                  <a:schemeClr val="bg1"/>
                </a:solidFill>
              </a:rPr>
              <a:t>Регистрации в качестве ИП не требуется</a:t>
            </a:r>
          </a:p>
        </p:txBody>
      </p:sp>
      <p:sp>
        <p:nvSpPr>
          <p:cNvPr id="10" name="Овал 9"/>
          <p:cNvSpPr/>
          <p:nvPr/>
        </p:nvSpPr>
        <p:spPr>
          <a:xfrm>
            <a:off x="2147493" y="1127551"/>
            <a:ext cx="923926" cy="94297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4%</a:t>
            </a:r>
          </a:p>
        </p:txBody>
      </p:sp>
      <p:sp>
        <p:nvSpPr>
          <p:cNvPr id="7" name="Овал 6"/>
          <p:cNvSpPr/>
          <p:nvPr/>
        </p:nvSpPr>
        <p:spPr>
          <a:xfrm>
            <a:off x="2133598" y="1845497"/>
            <a:ext cx="923926" cy="942975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6%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052" y="1485751"/>
            <a:ext cx="143617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Налоговая ставка </a:t>
            </a:r>
            <a:r>
              <a:rPr lang="ru-RU" sz="1200" dirty="0"/>
              <a:t>(включены отчисления в ФОМС)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132936" y="1337429"/>
            <a:ext cx="1857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реализации физическим лицам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3332" y="2023497"/>
            <a:ext cx="2331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реализации юридическим лицам и ИП</a:t>
            </a:r>
          </a:p>
        </p:txBody>
      </p:sp>
      <p:sp>
        <p:nvSpPr>
          <p:cNvPr id="12" name="Овал 11"/>
          <p:cNvSpPr/>
          <p:nvPr/>
        </p:nvSpPr>
        <p:spPr>
          <a:xfrm>
            <a:off x="2147493" y="2907326"/>
            <a:ext cx="923926" cy="942975"/>
          </a:xfrm>
          <a:prstGeom prst="ellipse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2532" y="3086424"/>
            <a:ext cx="1390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Налоговый период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33332" y="3117201"/>
            <a:ext cx="1323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календарный месяц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5294" y="4277049"/>
            <a:ext cx="1390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Налоговая декларация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42ACBF8-5D16-457F-8441-9353C89E5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06" y="4093580"/>
            <a:ext cx="951711" cy="95171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133332" y="4274513"/>
            <a:ext cx="1518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не представляется</a:t>
            </a:r>
          </a:p>
        </p:txBody>
      </p:sp>
    </p:spTree>
    <p:extLst>
      <p:ext uri="{BB962C8B-B14F-4D97-AF65-F5344CB8AC3E}">
        <p14:creationId xmlns:p14="http://schemas.microsoft.com/office/powerpoint/2010/main" val="729797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0000-05-323\Desktop\Мой налог\База знаний НПД 1.0\База знаний НПД 1.0\1.0 Загрузк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37538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Shape 146"/>
          <p:cNvSpPr txBox="1"/>
          <p:nvPr/>
        </p:nvSpPr>
        <p:spPr>
          <a:xfrm>
            <a:off x="2447925" y="343968"/>
            <a:ext cx="648652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  <a:sym typeface="Trebuchet MS"/>
              </a:rPr>
              <a:t>Мобильное приложение «Мой налог»</a:t>
            </a:r>
            <a:endParaRPr sz="2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1349" y="1120811"/>
            <a:ext cx="569652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/>
              <a:t>Онлайн-регистрация, постановка на учет</a:t>
            </a:r>
          </a:p>
          <a:p>
            <a:pPr lvl="0"/>
            <a:endParaRPr lang="ru-RU" dirty="0"/>
          </a:p>
          <a:p>
            <a:r>
              <a:rPr lang="ru-RU" dirty="0"/>
              <a:t>Учет налогооблагаемой базы</a:t>
            </a:r>
          </a:p>
          <a:p>
            <a:endParaRPr lang="ru-RU" dirty="0"/>
          </a:p>
          <a:p>
            <a:r>
              <a:rPr lang="ru-RU" dirty="0"/>
              <a:t>Передача в ФНС сведений о расчетах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Уплата налога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Подключение к </a:t>
            </a:r>
            <a:r>
              <a:rPr lang="ru-RU" dirty="0" err="1"/>
              <a:t>агрегаторам</a:t>
            </a:r>
            <a:endParaRPr lang="ru-RU" dirty="0"/>
          </a:p>
          <a:p>
            <a:pPr lvl="0"/>
            <a:endParaRPr lang="ru-RU" dirty="0"/>
          </a:p>
          <a:p>
            <a:pPr lvl="0"/>
            <a:r>
              <a:rPr lang="ru-RU" dirty="0"/>
              <a:t>Отправка чеков покупателям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Формирование справок о доходах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Привязка банковской карты</a:t>
            </a:r>
          </a:p>
          <a:p>
            <a:pPr lvl="0"/>
            <a:endParaRPr lang="ru-RU" dirty="0"/>
          </a:p>
          <a:p>
            <a:pPr lvl="0"/>
            <a:r>
              <a:rPr lang="ru-RU" dirty="0"/>
              <a:t>Универсальный коммуникатор с ФНС России</a:t>
            </a:r>
          </a:p>
          <a:p>
            <a:pPr lvl="0"/>
            <a:endParaRPr lang="ru-RU" sz="12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11" y="1120811"/>
            <a:ext cx="281738" cy="2817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11" y="1554949"/>
            <a:ext cx="281738" cy="2817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11" y="1997111"/>
            <a:ext cx="281738" cy="2817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611" y="2454311"/>
            <a:ext cx="281738" cy="28173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566" y="2855378"/>
            <a:ext cx="281738" cy="28173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566" y="3273461"/>
            <a:ext cx="281738" cy="2817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566" y="3721136"/>
            <a:ext cx="281738" cy="28173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521" y="4168102"/>
            <a:ext cx="281738" cy="2817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4DBB3B73-1476-4ED7-B2D7-532E6BAD3DF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521" y="4593202"/>
            <a:ext cx="281738" cy="28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49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1066800"/>
            <a:ext cx="5800725" cy="6866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Shape 146"/>
          <p:cNvSpPr txBox="1"/>
          <p:nvPr/>
        </p:nvSpPr>
        <p:spPr>
          <a:xfrm>
            <a:off x="267662" y="226947"/>
            <a:ext cx="468533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  <a:sym typeface="Trebuchet MS"/>
              </a:rPr>
              <a:t>Постановка на учет</a:t>
            </a:r>
            <a:endParaRPr sz="28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26" name="Picture 2" descr="C:\Users\0000-05-323\Desktop\Мой налог\База знаний НПД 1.0\База знаний НПД 1.0\5.1 Способ регистрации гражданина РФ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16"/>
          <a:stretch/>
        </p:blipFill>
        <p:spPr bwMode="auto">
          <a:xfrm>
            <a:off x="5800725" y="0"/>
            <a:ext cx="3343276" cy="514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59622" y="1234996"/>
            <a:ext cx="33742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ct val="122222"/>
            </a:pPr>
            <a:r>
              <a:rPr lang="ru-RU" sz="1800" b="1" dirty="0">
                <a:solidFill>
                  <a:schemeClr val="bg1"/>
                </a:solidFill>
                <a:latin typeface="+mn-lt"/>
                <a:ea typeface="Trebuchet MS"/>
                <a:cs typeface="Trebuchet MS"/>
                <a:sym typeface="Trebuchet MS"/>
              </a:rPr>
              <a:t>По паспорту РФ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-2" y="3401472"/>
            <a:ext cx="5800725" cy="6866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94819" y="3433223"/>
            <a:ext cx="37076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ct val="122222"/>
            </a:pPr>
            <a:r>
              <a:rPr lang="ru-RU" sz="1800" b="1" dirty="0">
                <a:solidFill>
                  <a:schemeClr val="bg1"/>
                </a:solidFill>
                <a:latin typeface="+mn-lt"/>
                <a:ea typeface="Trebuchet MS"/>
                <a:cs typeface="Trebuchet MS"/>
                <a:sym typeface="Trebuchet MS"/>
              </a:rPr>
              <a:t>Через личный кабинет физического лица</a:t>
            </a:r>
          </a:p>
        </p:txBody>
      </p:sp>
      <p:pic>
        <p:nvPicPr>
          <p:cNvPr id="1028" name="Picture 4" descr="C:\Users\0000-05-323\Desktop\Мой налог\База знаний НПД 1.0\База знаний НПД 1.0\10.3_Регистрация. Позитивный сценарий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9" t="12037" r="24738" b="64630"/>
          <a:stretch/>
        </p:blipFill>
        <p:spPr bwMode="auto">
          <a:xfrm>
            <a:off x="959622" y="1771649"/>
            <a:ext cx="872828" cy="87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9622" y="2651460"/>
            <a:ext cx="1326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Сканирование паспорта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46749" y="2651460"/>
            <a:ext cx="1877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Подтверждение личности (фото лица)</a:t>
            </a:r>
          </a:p>
        </p:txBody>
      </p:sp>
      <p:pic>
        <p:nvPicPr>
          <p:cNvPr id="1030" name="Picture 6" descr="C:\Users\0000-05-323\Desktop\Мой налог\База знаний НПД 1.0\База знаний НПД 1.0\12.2_Подтверждение личности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6" t="11296" r="25940" b="64074"/>
          <a:stretch/>
        </p:blipFill>
        <p:spPr bwMode="auto">
          <a:xfrm>
            <a:off x="2594943" y="1753428"/>
            <a:ext cx="767029" cy="88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994819" y="4299504"/>
            <a:ext cx="1326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Ввод ИНН и пароля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800724" y="0"/>
            <a:ext cx="1" cy="5146023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7B52548-5DC4-49A9-89F8-CFA772D41982}"/>
              </a:ext>
            </a:extLst>
          </p:cNvPr>
          <p:cNvSpPr/>
          <p:nvPr/>
        </p:nvSpPr>
        <p:spPr>
          <a:xfrm>
            <a:off x="6085315" y="2871453"/>
            <a:ext cx="2774095" cy="32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/>
                </a:solidFill>
              </a:rPr>
              <a:t>как налогоплательщика НПД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83E98C1E-08BD-47F7-ABBE-AD72A9A05D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093" y="2695139"/>
            <a:ext cx="379330" cy="37933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3DD5D5F-8CAF-437E-91C8-7D8F86B57B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1367" y="2695139"/>
            <a:ext cx="379330" cy="37933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C4BB4B38-A8BC-42C2-847A-7783F6A487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093" y="4343183"/>
            <a:ext cx="379330" cy="37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17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" y="1123240"/>
            <a:ext cx="4377823" cy="6866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b="1" dirty="0"/>
          </a:p>
        </p:txBody>
      </p:sp>
      <p:sp>
        <p:nvSpPr>
          <p:cNvPr id="146" name="Shape 146"/>
          <p:cNvSpPr txBox="1"/>
          <p:nvPr/>
        </p:nvSpPr>
        <p:spPr>
          <a:xfrm>
            <a:off x="267663" y="226947"/>
            <a:ext cx="380141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+mn-lt"/>
                <a:sym typeface="Trebuchet MS"/>
              </a:rPr>
              <a:t>Расчеты</a:t>
            </a:r>
            <a:endParaRPr sz="28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4821" y="3644925"/>
            <a:ext cx="37076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ct val="122222"/>
            </a:pPr>
            <a:r>
              <a:rPr lang="ru-RU" sz="1800" b="1" dirty="0">
                <a:solidFill>
                  <a:schemeClr val="bg1"/>
                </a:solidFill>
                <a:latin typeface="+mn-lt"/>
                <a:ea typeface="Trebuchet MS"/>
                <a:cs typeface="Trebuchet MS"/>
                <a:sym typeface="Trebuchet MS"/>
              </a:rPr>
              <a:t>Через личный кабинет физического лица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377821" y="-5046"/>
            <a:ext cx="1" cy="5146023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0000-05-323\Desktop\Мой налог\База знаний НПД 1.0\База знаний НПД 1.0\15.1_Новая продажа. Физик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230" y="0"/>
            <a:ext cx="237538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0000-05-323\Desktop\Мой налог\База знаний НПД 1.0\База знаний НПД 1.0\15.4_Новая продажа. Физик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615" y="-2523"/>
            <a:ext cx="237538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0000-05-323\Desktop\Мой налог\База знаний НПД 1.0\База знаний НПД 1.0\15.2_Новая продажа. Физик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080" y="3512820"/>
            <a:ext cx="751920" cy="162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9F8BF548-D858-45D6-AA0F-3EF939796EF0}"/>
              </a:ext>
            </a:extLst>
          </p:cNvPr>
          <p:cNvCxnSpPr>
            <a:stCxn id="3" idx="2"/>
            <a:endCxn id="15" idx="0"/>
          </p:cNvCxnSpPr>
          <p:nvPr/>
        </p:nvCxnSpPr>
        <p:spPr>
          <a:xfrm>
            <a:off x="362236" y="2722929"/>
            <a:ext cx="0" cy="130503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5953" y="2373562"/>
            <a:ext cx="36618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Указать стоимость и название услуги</a:t>
            </a:r>
          </a:p>
          <a:p>
            <a:endParaRPr lang="ru-RU" dirty="0"/>
          </a:p>
          <a:p>
            <a:r>
              <a:rPr lang="ru-RU" dirty="0"/>
              <a:t>Указать категорию покупателя (физическое или юридическое лицо)</a:t>
            </a:r>
          </a:p>
          <a:p>
            <a:endParaRPr lang="ru-RU" dirty="0"/>
          </a:p>
          <a:p>
            <a:r>
              <a:rPr lang="ru-RU" dirty="0"/>
              <a:t>Нажать кнопку «Выдать чек» – чек сформируется в облаке ФНС</a:t>
            </a:r>
          </a:p>
          <a:p>
            <a:endParaRPr lang="ru-RU" dirty="0"/>
          </a:p>
          <a:p>
            <a:r>
              <a:rPr lang="ru-RU" dirty="0"/>
              <a:t>Нажать кнопку «Отправить чек»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3073" y="1123240"/>
            <a:ext cx="41101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dk1"/>
              </a:buClr>
              <a:buSzPct val="122222"/>
            </a:pPr>
            <a:r>
              <a:rPr lang="ru-RU" sz="1800" b="1" dirty="0">
                <a:solidFill>
                  <a:schemeClr val="bg1"/>
                </a:solidFill>
              </a:rPr>
              <a:t>Самый простой способ фиксации расчета и выдачи чека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26FF7BB-8EA9-474D-94EC-92C5B44880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571" y="2343599"/>
            <a:ext cx="379330" cy="3793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E840BBA-59C2-4AB9-8DAF-20FAFD96A4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571" y="2906543"/>
            <a:ext cx="379330" cy="3793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0985D14-DE7A-4035-BD09-D2B87EB732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571" y="3467254"/>
            <a:ext cx="379330" cy="3793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7DC7366-5055-4693-96C2-C85AF1C72B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571" y="4027965"/>
            <a:ext cx="379330" cy="37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194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1341</TotalTime>
  <Words>515</Words>
  <Application>Microsoft Office PowerPoint</Application>
  <PresentationFormat>Экран (16:9)</PresentationFormat>
  <Paragraphs>106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a.budarin</dc:creator>
  <cp:lastModifiedBy>Андрей Александрович Алешин</cp:lastModifiedBy>
  <cp:revision>127</cp:revision>
  <cp:lastPrinted>2018-11-16T11:03:47Z</cp:lastPrinted>
  <dcterms:modified xsi:type="dcterms:W3CDTF">2018-12-24T08:00:51Z</dcterms:modified>
</cp:coreProperties>
</file>